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5" r:id="rId2"/>
  </p:sldMasterIdLst>
  <p:notesMasterIdLst>
    <p:notesMasterId r:id="rId17"/>
  </p:notesMasterIdLst>
  <p:sldIdLst>
    <p:sldId id="276" r:id="rId3"/>
    <p:sldId id="258" r:id="rId4"/>
    <p:sldId id="263" r:id="rId5"/>
    <p:sldId id="282" r:id="rId6"/>
    <p:sldId id="277" r:id="rId7"/>
    <p:sldId id="264" r:id="rId8"/>
    <p:sldId id="265" r:id="rId9"/>
    <p:sldId id="261" r:id="rId10"/>
    <p:sldId id="278" r:id="rId11"/>
    <p:sldId id="267" r:id="rId12"/>
    <p:sldId id="279" r:id="rId13"/>
    <p:sldId id="280" r:id="rId14"/>
    <p:sldId id="28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4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54CE-9C7C-4A8F-81FC-22AEBF4709DA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4C7AA-CA10-4EE9-B63F-96394A0A98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01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846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62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67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7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1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35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751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0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479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27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3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00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55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67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41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7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588390" y="6712767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375246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41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33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2023/4/20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43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2023/4/20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7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25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-1"/>
            <a:ext cx="1857829" cy="1181101"/>
            <a:chOff x="0" y="0"/>
            <a:chExt cx="2590667" cy="4976958"/>
          </a:xfrm>
        </p:grpSpPr>
        <p:sp>
          <p:nvSpPr>
            <p:cNvPr id="7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0 w 2278743"/>
                <a:gd name="connsiteY2" fmla="*/ 3689577 h 3689577"/>
                <a:gd name="connsiteX3" fmla="*/ 0 w 2278743"/>
                <a:gd name="connsiteY3" fmla="*/ 0 h 368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0 w 2278743"/>
                <a:gd name="connsiteY2" fmla="*/ 3689577 h 3689577"/>
                <a:gd name="connsiteX3" fmla="*/ 0 w 2278743"/>
                <a:gd name="connsiteY3" fmla="*/ 0 h 368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50948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48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8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0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5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10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14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81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2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58582E-2FB7-48C2-B676-350362D5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9298CF-5D83-4F7F-9D47-6C1D464C5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5CD7B-3DCF-4D6F-B1BE-8D3247B46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83380-73F4-42EE-890D-E3FFD974BA7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9B42E-5379-41D9-8026-5E29037EC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7B4052-979C-44C5-80F4-D39CFF893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DA240-8211-4705-8A71-3A39923BF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5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1637" y="2110446"/>
            <a:ext cx="8837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Style Transfer:</a:t>
            </a: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from pix2pix to 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CocosNet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3686211" y="838710"/>
            <a:ext cx="4169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3200" b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2023 AIST4010</a:t>
            </a:r>
            <a:endParaRPr lang="zh-CN" altLang="en-US" sz="3200" b="0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40864" y="3898147"/>
            <a:ext cx="7510272" cy="0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7"/>
          <p:cNvSpPr txBox="1"/>
          <p:nvPr/>
        </p:nvSpPr>
        <p:spPr>
          <a:xfrm>
            <a:off x="4250383" y="4782881"/>
            <a:ext cx="403244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Computer</a:t>
            </a:r>
            <a:r>
              <a:rPr lang="zh-CN" altLang="en-US" sz="2133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133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Science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DA7ACA4-0062-40AE-8785-0E79D51C7BE6}"/>
              </a:ext>
            </a:extLst>
          </p:cNvPr>
          <p:cNvGrpSpPr/>
          <p:nvPr/>
        </p:nvGrpSpPr>
        <p:grpSpPr>
          <a:xfrm flipH="1">
            <a:off x="0" y="0"/>
            <a:ext cx="12192000" cy="6858001"/>
            <a:chOff x="2" y="0"/>
            <a:chExt cx="12192000" cy="6858001"/>
          </a:xfrm>
        </p:grpSpPr>
        <p:grpSp>
          <p:nvGrpSpPr>
            <p:cNvPr id="3" name="组合 2"/>
            <p:cNvGrpSpPr/>
            <p:nvPr/>
          </p:nvGrpSpPr>
          <p:grpSpPr>
            <a:xfrm>
              <a:off x="2" y="0"/>
              <a:ext cx="3135084" cy="5941181"/>
              <a:chOff x="0" y="0"/>
              <a:chExt cx="2590667" cy="4976958"/>
            </a:xfrm>
          </p:grpSpPr>
          <p:sp>
            <p:nvSpPr>
              <p:cNvPr id="12" name="矩形 1"/>
              <p:cNvSpPr/>
              <p:nvPr/>
            </p:nvSpPr>
            <p:spPr>
              <a:xfrm>
                <a:off x="0" y="0"/>
                <a:ext cx="2590667" cy="4976958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0 w 2278743"/>
                  <a:gd name="connsiteY2" fmla="*/ 3689577 h 3689577"/>
                  <a:gd name="connsiteX3" fmla="*/ 0 w 2278743"/>
                  <a:gd name="connsiteY3" fmla="*/ 0 h 368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743" h="3689577">
                    <a:moveTo>
                      <a:pt x="0" y="0"/>
                    </a:moveTo>
                    <a:lnTo>
                      <a:pt x="2278743" y="0"/>
                    </a:lnTo>
                    <a:lnTo>
                      <a:pt x="0" y="3689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0" y="0"/>
                <a:ext cx="2590667" cy="3689577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0 w 2278743"/>
                  <a:gd name="connsiteY2" fmla="*/ 3689577 h 3689577"/>
                  <a:gd name="connsiteX3" fmla="*/ 0 w 2278743"/>
                  <a:gd name="connsiteY3" fmla="*/ 0 h 368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743" h="3689577">
                    <a:moveTo>
                      <a:pt x="0" y="0"/>
                    </a:moveTo>
                    <a:lnTo>
                      <a:pt x="2278743" y="0"/>
                    </a:lnTo>
                    <a:lnTo>
                      <a:pt x="0" y="3689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63315" y="1664306"/>
              <a:ext cx="2728687" cy="5193695"/>
              <a:chOff x="7715421" y="1884933"/>
              <a:chExt cx="1428579" cy="3258567"/>
            </a:xfrm>
          </p:grpSpPr>
          <p:sp>
            <p:nvSpPr>
              <p:cNvPr id="13" name="矩形 10"/>
              <p:cNvSpPr/>
              <p:nvPr/>
            </p:nvSpPr>
            <p:spPr>
              <a:xfrm>
                <a:off x="7715421" y="1884933"/>
                <a:ext cx="1428579" cy="3258567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" fmla="*/ 0 w 2278743"/>
                  <a:gd name="connsiteY0" fmla="*/ 3689577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743" h="3689577">
                    <a:moveTo>
                      <a:pt x="0" y="3689577"/>
                    </a:moveTo>
                    <a:lnTo>
                      <a:pt x="2278743" y="0"/>
                    </a:lnTo>
                    <a:lnTo>
                      <a:pt x="2278743" y="3689577"/>
                    </a:lnTo>
                    <a:lnTo>
                      <a:pt x="0" y="3689577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715421" y="2606134"/>
                <a:ext cx="1428579" cy="2537366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" fmla="*/ 0 w 2278743"/>
                  <a:gd name="connsiteY0" fmla="*/ 3689577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743" h="3689577">
                    <a:moveTo>
                      <a:pt x="0" y="3689577"/>
                    </a:moveTo>
                    <a:lnTo>
                      <a:pt x="2278743" y="0"/>
                    </a:lnTo>
                    <a:lnTo>
                      <a:pt x="2278743" y="3689577"/>
                    </a:lnTo>
                    <a:lnTo>
                      <a:pt x="0" y="368957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843B85A-09DD-45F3-B139-4F75D43716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986" y="551542"/>
            <a:ext cx="1248136" cy="7421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6D77B2-BA4C-B59E-EB3F-54C506BED628}"/>
              </a:ext>
            </a:extLst>
          </p:cNvPr>
          <p:cNvSpPr txBox="1"/>
          <p:nvPr/>
        </p:nvSpPr>
        <p:spPr>
          <a:xfrm>
            <a:off x="2242540" y="4241218"/>
            <a:ext cx="804813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SHI </a:t>
            </a:r>
            <a:r>
              <a:rPr lang="en-US" altLang="zh-CN" sz="2133" dirty="0" err="1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Juluan</a:t>
            </a:r>
            <a:r>
              <a:rPr lang="en-US" altLang="zh-CN" sz="2133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 SID:1155160208</a:t>
            </a:r>
            <a:endParaRPr lang="zh-CN" altLang="en-US" sz="2133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273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/>
          <p:nvPr/>
        </p:nvSpPr>
        <p:spPr>
          <a:xfrm>
            <a:off x="1397523" y="422073"/>
            <a:ext cx="9860411" cy="620146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Exemplar-based Image translation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69EA4B13-1FBA-E4EF-7E19-6BF893A1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16" y="1398487"/>
            <a:ext cx="1573587" cy="158268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69DA9464-1335-6337-5662-672C1B40DC24}"/>
              </a:ext>
            </a:extLst>
          </p:cNvPr>
          <p:cNvSpPr/>
          <p:nvPr/>
        </p:nvSpPr>
        <p:spPr>
          <a:xfrm>
            <a:off x="4998652" y="2056403"/>
            <a:ext cx="894735" cy="245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Question mark - Free shapes and symbols icons">
            <a:extLst>
              <a:ext uri="{FF2B5EF4-FFF2-40B4-BE49-F238E27FC236}">
                <a16:creationId xmlns:a16="http://schemas.microsoft.com/office/drawing/2014/main" id="{2990AC38-9A81-4D38-D6C9-F3244A557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07079"/>
            <a:ext cx="2298648" cy="22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一群人的照片&#10;&#10;描述已自动生成">
            <a:extLst>
              <a:ext uri="{FF2B5EF4-FFF2-40B4-BE49-F238E27FC236}">
                <a16:creationId xmlns:a16="http://schemas.microsoft.com/office/drawing/2014/main" id="{0A3755CB-1E24-1D5A-3439-592282531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29" y="3316393"/>
            <a:ext cx="5524979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0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2"/>
          <p:cNvSpPr txBox="1"/>
          <p:nvPr/>
        </p:nvSpPr>
        <p:spPr>
          <a:xfrm>
            <a:off x="1560084" y="371272"/>
            <a:ext cx="7248636" cy="644727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Correspondence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 descr="图片包含 照片, 室内, 女孩, 小&#10;&#10;描述已自动生成">
            <a:extLst>
              <a:ext uri="{FF2B5EF4-FFF2-40B4-BE49-F238E27FC236}">
                <a16:creationId xmlns:a16="http://schemas.microsoft.com/office/drawing/2014/main" id="{F2E155B6-9A5A-39B5-8E8E-FD72F3B5A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92" y="1415893"/>
            <a:ext cx="6242816" cy="31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/>
          <p:nvPr/>
        </p:nvSpPr>
        <p:spPr>
          <a:xfrm>
            <a:off x="1397524" y="422073"/>
            <a:ext cx="9054166" cy="590650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CocosNet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 descr="图示, 箱线图&#10;&#10;描述已自动生成">
            <a:extLst>
              <a:ext uri="{FF2B5EF4-FFF2-40B4-BE49-F238E27FC236}">
                <a16:creationId xmlns:a16="http://schemas.microsoft.com/office/drawing/2014/main" id="{6EDD0142-DAE2-5FCB-E686-F2567D12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4" y="1430600"/>
            <a:ext cx="9533914" cy="3143360"/>
          </a:xfrm>
          <a:prstGeom prst="rect">
            <a:avLst/>
          </a:prstGeom>
        </p:spPr>
      </p:pic>
      <p:pic>
        <p:nvPicPr>
          <p:cNvPr id="10" name="图片 9" descr="穿着白色衣服的女人&#10;&#10;描述已自动生成">
            <a:extLst>
              <a:ext uri="{FF2B5EF4-FFF2-40B4-BE49-F238E27FC236}">
                <a16:creationId xmlns:a16="http://schemas.microsoft.com/office/drawing/2014/main" id="{974C1E5B-88F5-B0CE-4B5A-2105FF89D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11" y="4693920"/>
            <a:ext cx="1377983" cy="1470733"/>
          </a:xfrm>
          <a:prstGeom prst="rect">
            <a:avLst/>
          </a:prstGeom>
        </p:spPr>
      </p:pic>
      <p:pic>
        <p:nvPicPr>
          <p:cNvPr id="12" name="图片 11" descr="卡通人物&#10;&#10;中度可信度描述已自动生成">
            <a:extLst>
              <a:ext uri="{FF2B5EF4-FFF2-40B4-BE49-F238E27FC236}">
                <a16:creationId xmlns:a16="http://schemas.microsoft.com/office/drawing/2014/main" id="{69F10081-4FCA-F357-17E4-2D9633641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90" y="4693920"/>
            <a:ext cx="1378400" cy="14707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BDC2EB2-2CB8-ABE2-C912-C2660419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3987" y="4653424"/>
            <a:ext cx="1377984" cy="147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84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群人的照片&#10;&#10;描述已自动生成">
            <a:extLst>
              <a:ext uri="{FF2B5EF4-FFF2-40B4-BE49-F238E27FC236}">
                <a16:creationId xmlns:a16="http://schemas.microsoft.com/office/drawing/2014/main" id="{7043AE0A-0CBC-8296-E484-DAFF9EE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12" y="1490797"/>
            <a:ext cx="5715495" cy="4221846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C350A23C-939D-A24C-A7DC-2BFFD44854D8}"/>
              </a:ext>
            </a:extLst>
          </p:cNvPr>
          <p:cNvSpPr txBox="1"/>
          <p:nvPr/>
        </p:nvSpPr>
        <p:spPr>
          <a:xfrm>
            <a:off x="1397524" y="422073"/>
            <a:ext cx="9054166" cy="590650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CocosNet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 v2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62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AC7AA0F-E5A4-4BB3-93E6-1AAB630444D4}"/>
              </a:ext>
            </a:extLst>
          </p:cNvPr>
          <p:cNvSpPr txBox="1"/>
          <p:nvPr/>
        </p:nvSpPr>
        <p:spPr>
          <a:xfrm>
            <a:off x="2071935" y="2462921"/>
            <a:ext cx="8048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THANK YOU</a:t>
            </a:r>
            <a:endParaRPr lang="zh-CN" altLang="en-US" sz="8000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CFFAF6B-24C4-4C81-945C-0B3F7E108AD1}"/>
              </a:ext>
            </a:extLst>
          </p:cNvPr>
          <p:cNvCxnSpPr/>
          <p:nvPr/>
        </p:nvCxnSpPr>
        <p:spPr>
          <a:xfrm>
            <a:off x="2340864" y="3898147"/>
            <a:ext cx="7510272" cy="0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D1B075A-08D6-4BF2-8AB0-20C3B31BEEAF}"/>
              </a:ext>
            </a:extLst>
          </p:cNvPr>
          <p:cNvGrpSpPr/>
          <p:nvPr/>
        </p:nvGrpSpPr>
        <p:grpSpPr>
          <a:xfrm flipH="1">
            <a:off x="0" y="-416560"/>
            <a:ext cx="12192000" cy="6858001"/>
            <a:chOff x="2" y="0"/>
            <a:chExt cx="12192000" cy="685800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309F32C-CEE0-4D5C-9457-EB30C60376F3}"/>
                </a:ext>
              </a:extLst>
            </p:cNvPr>
            <p:cNvGrpSpPr/>
            <p:nvPr/>
          </p:nvGrpSpPr>
          <p:grpSpPr>
            <a:xfrm>
              <a:off x="2" y="0"/>
              <a:ext cx="3135084" cy="5941181"/>
              <a:chOff x="0" y="0"/>
              <a:chExt cx="2590667" cy="4976958"/>
            </a:xfrm>
          </p:grpSpPr>
          <p:sp>
            <p:nvSpPr>
              <p:cNvPr id="27" name="矩形 1">
                <a:extLst>
                  <a:ext uri="{FF2B5EF4-FFF2-40B4-BE49-F238E27FC236}">
                    <a16:creationId xmlns:a16="http://schemas.microsoft.com/office/drawing/2014/main" id="{FE6A831C-137C-4B27-88B9-E6DB00323C55}"/>
                  </a:ext>
                </a:extLst>
              </p:cNvPr>
              <p:cNvSpPr/>
              <p:nvPr/>
            </p:nvSpPr>
            <p:spPr>
              <a:xfrm>
                <a:off x="0" y="0"/>
                <a:ext cx="2590667" cy="4976958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0 w 2278743"/>
                  <a:gd name="connsiteY2" fmla="*/ 3689577 h 3689577"/>
                  <a:gd name="connsiteX3" fmla="*/ 0 w 2278743"/>
                  <a:gd name="connsiteY3" fmla="*/ 0 h 368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743" h="3689577">
                    <a:moveTo>
                      <a:pt x="0" y="0"/>
                    </a:moveTo>
                    <a:lnTo>
                      <a:pt x="2278743" y="0"/>
                    </a:lnTo>
                    <a:lnTo>
                      <a:pt x="0" y="3689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矩形 1">
                <a:extLst>
                  <a:ext uri="{FF2B5EF4-FFF2-40B4-BE49-F238E27FC236}">
                    <a16:creationId xmlns:a16="http://schemas.microsoft.com/office/drawing/2014/main" id="{492CF48E-DEC9-44DA-8EED-F186C86A18A5}"/>
                  </a:ext>
                </a:extLst>
              </p:cNvPr>
              <p:cNvSpPr/>
              <p:nvPr/>
            </p:nvSpPr>
            <p:spPr>
              <a:xfrm>
                <a:off x="0" y="0"/>
                <a:ext cx="2590667" cy="3689577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0 w 2278743"/>
                  <a:gd name="connsiteY2" fmla="*/ 3689577 h 3689577"/>
                  <a:gd name="connsiteX3" fmla="*/ 0 w 2278743"/>
                  <a:gd name="connsiteY3" fmla="*/ 0 h 368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743" h="3689577">
                    <a:moveTo>
                      <a:pt x="0" y="0"/>
                    </a:moveTo>
                    <a:lnTo>
                      <a:pt x="2278743" y="0"/>
                    </a:lnTo>
                    <a:lnTo>
                      <a:pt x="0" y="3689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D297EE1-77A5-4E4D-A156-AB9CEAF77C52}"/>
                </a:ext>
              </a:extLst>
            </p:cNvPr>
            <p:cNvGrpSpPr/>
            <p:nvPr/>
          </p:nvGrpSpPr>
          <p:grpSpPr>
            <a:xfrm>
              <a:off x="9463315" y="1664306"/>
              <a:ext cx="2728687" cy="5193695"/>
              <a:chOff x="7715421" y="1884933"/>
              <a:chExt cx="1428579" cy="3258567"/>
            </a:xfrm>
          </p:grpSpPr>
          <p:sp>
            <p:nvSpPr>
              <p:cNvPr id="25" name="矩形 10">
                <a:extLst>
                  <a:ext uri="{FF2B5EF4-FFF2-40B4-BE49-F238E27FC236}">
                    <a16:creationId xmlns:a16="http://schemas.microsoft.com/office/drawing/2014/main" id="{58B06892-657B-404D-9940-2380A8FC4B14}"/>
                  </a:ext>
                </a:extLst>
              </p:cNvPr>
              <p:cNvSpPr/>
              <p:nvPr/>
            </p:nvSpPr>
            <p:spPr>
              <a:xfrm>
                <a:off x="7715421" y="1884933"/>
                <a:ext cx="1428579" cy="3258567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" fmla="*/ 0 w 2278743"/>
                  <a:gd name="connsiteY0" fmla="*/ 3689577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743" h="3689577">
                    <a:moveTo>
                      <a:pt x="0" y="3689577"/>
                    </a:moveTo>
                    <a:lnTo>
                      <a:pt x="2278743" y="0"/>
                    </a:lnTo>
                    <a:lnTo>
                      <a:pt x="2278743" y="3689577"/>
                    </a:lnTo>
                    <a:lnTo>
                      <a:pt x="0" y="3689577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6" name="矩形 10">
                <a:extLst>
                  <a:ext uri="{FF2B5EF4-FFF2-40B4-BE49-F238E27FC236}">
                    <a16:creationId xmlns:a16="http://schemas.microsoft.com/office/drawing/2014/main" id="{DC1059E8-7899-4630-9187-3484833EBA20}"/>
                  </a:ext>
                </a:extLst>
              </p:cNvPr>
              <p:cNvSpPr/>
              <p:nvPr/>
            </p:nvSpPr>
            <p:spPr>
              <a:xfrm>
                <a:off x="7715421" y="2606134"/>
                <a:ext cx="1428579" cy="2537366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" fmla="*/ 0 w 2278743"/>
                  <a:gd name="connsiteY0" fmla="*/ 3689577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743" h="3689577">
                    <a:moveTo>
                      <a:pt x="0" y="3689577"/>
                    </a:moveTo>
                    <a:lnTo>
                      <a:pt x="2278743" y="0"/>
                    </a:lnTo>
                    <a:lnTo>
                      <a:pt x="2278743" y="3689577"/>
                    </a:lnTo>
                    <a:lnTo>
                      <a:pt x="0" y="368957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DAA6E079-12D9-4777-B062-49362A9AD7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86" y="551542"/>
            <a:ext cx="1248136" cy="7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966BB93-F701-83CE-082E-AF3B305C6F31}"/>
              </a:ext>
            </a:extLst>
          </p:cNvPr>
          <p:cNvSpPr txBox="1"/>
          <p:nvPr/>
        </p:nvSpPr>
        <p:spPr>
          <a:xfrm>
            <a:off x="864632" y="1622652"/>
            <a:ext cx="11150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accent1"/>
                </a:solidFill>
              </a:rPr>
              <a:t>AlexNet</a:t>
            </a:r>
            <a:r>
              <a:rPr lang="en-US" altLang="zh-CN" sz="2400" dirty="0">
                <a:solidFill>
                  <a:schemeClr val="accent1"/>
                </a:solidFill>
              </a:rPr>
              <a:t>(2012): </a:t>
            </a:r>
            <a:r>
              <a:rPr lang="en-US" altLang="zh-CN" sz="2400" dirty="0"/>
              <a:t>CNNs have become a dominant model for various </a:t>
            </a:r>
          </a:p>
          <a:p>
            <a:r>
              <a:rPr lang="en-US" altLang="zh-CN" sz="2400" dirty="0"/>
              <a:t>computer vision tasks.</a:t>
            </a:r>
          </a:p>
          <a:p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11903F-8C40-961D-A7A6-A82B0B6CBFB3}"/>
              </a:ext>
            </a:extLst>
          </p:cNvPr>
          <p:cNvSpPr txBox="1"/>
          <p:nvPr/>
        </p:nvSpPr>
        <p:spPr>
          <a:xfrm>
            <a:off x="864632" y="2660579"/>
            <a:ext cx="1115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Image style transfer: </a:t>
            </a:r>
            <a:r>
              <a:rPr lang="en-US" altLang="zh-CN" sz="2400" dirty="0"/>
              <a:t> a distinct challenge.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0F863F-0CDC-7CE9-EE5B-A18FFCC7BC21}"/>
              </a:ext>
            </a:extLst>
          </p:cNvPr>
          <p:cNvSpPr txBox="1"/>
          <p:nvPr/>
        </p:nvSpPr>
        <p:spPr>
          <a:xfrm>
            <a:off x="864632" y="3564769"/>
            <a:ext cx="1115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Project objective: </a:t>
            </a:r>
            <a:r>
              <a:rPr lang="en-US" altLang="zh-CN" sz="2400" dirty="0"/>
              <a:t>dive into history of style transfer; re-implement pix2pix and </a:t>
            </a:r>
            <a:r>
              <a:rPr lang="en-US" altLang="zh-CN" sz="2400" dirty="0" err="1"/>
              <a:t>cycleGAN</a:t>
            </a:r>
            <a:r>
              <a:rPr lang="en-US" altLang="zh-CN" sz="2400" dirty="0"/>
              <a:t> and apply them to generate comic-style faces.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CE3875-574B-0457-5E85-BA3E05AA364C}"/>
              </a:ext>
            </a:extLst>
          </p:cNvPr>
          <p:cNvSpPr txBox="1"/>
          <p:nvPr/>
        </p:nvSpPr>
        <p:spPr>
          <a:xfrm>
            <a:off x="864632" y="4888783"/>
            <a:ext cx="1115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accent1"/>
                </a:solidFill>
              </a:rPr>
              <a:t>CocosNet</a:t>
            </a:r>
            <a:r>
              <a:rPr lang="en-US" altLang="zh-CN" sz="2400" dirty="0"/>
              <a:t>: a more advanced model in image-to-image translation field</a:t>
            </a:r>
            <a:r>
              <a:rPr lang="en-US" altLang="zh-CN" sz="2400" dirty="0">
                <a:solidFill>
                  <a:schemeClr val="accent1"/>
                </a:solidFill>
              </a:rPr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630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/>
          <p:nvPr/>
        </p:nvSpPr>
        <p:spPr>
          <a:xfrm>
            <a:off x="1397523" y="422073"/>
            <a:ext cx="10794477" cy="580817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Dataset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一群人的照片&#10;&#10;描述已自动生成">
            <a:extLst>
              <a:ext uri="{FF2B5EF4-FFF2-40B4-BE49-F238E27FC236}">
                <a16:creationId xmlns:a16="http://schemas.microsoft.com/office/drawing/2014/main" id="{F082CD46-580F-A30D-5CBC-A581B7DDC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08" y="2780536"/>
            <a:ext cx="5817592" cy="291998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D8B705-BBCE-53A6-C68B-52CC32D48779}"/>
              </a:ext>
            </a:extLst>
          </p:cNvPr>
          <p:cNvSpPr txBox="1"/>
          <p:nvPr/>
        </p:nvSpPr>
        <p:spPr>
          <a:xfrm>
            <a:off x="2281083" y="1316932"/>
            <a:ext cx="79149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chemeClr val="accent1"/>
                </a:solidFill>
                <a:effectLst/>
                <a:latin typeface="Söhne"/>
              </a:rPr>
              <a:t>Have you ever imagined how you look like in a comic style</a:t>
            </a:r>
            <a:r>
              <a:rPr lang="zh-CN" altLang="en-US" sz="3200" b="0" i="0" dirty="0">
                <a:solidFill>
                  <a:schemeClr val="accent1"/>
                </a:solidFill>
                <a:effectLst/>
                <a:latin typeface="Söhne"/>
              </a:rPr>
              <a:t>？</a:t>
            </a:r>
            <a:r>
              <a:rPr lang="en-US" altLang="zh-CN" sz="3200" b="0" i="0" dirty="0">
                <a:solidFill>
                  <a:schemeClr val="accent1"/>
                </a:solidFill>
                <a:effectLst/>
                <a:latin typeface="Söhne"/>
              </a:rPr>
              <a:t> 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EA4550-3C10-828E-62BB-1B4B5FC4EC9C}"/>
              </a:ext>
            </a:extLst>
          </p:cNvPr>
          <p:cNvSpPr txBox="1"/>
          <p:nvPr/>
        </p:nvSpPr>
        <p:spPr>
          <a:xfrm>
            <a:off x="7041207" y="3423920"/>
            <a:ext cx="4164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10,000 pairs of facial and darkish red style comic images.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1024*1024 resolution</a:t>
            </a:r>
          </a:p>
        </p:txBody>
      </p:sp>
    </p:spTree>
    <p:extLst>
      <p:ext uri="{BB962C8B-B14F-4D97-AF65-F5344CB8AC3E}">
        <p14:creationId xmlns:p14="http://schemas.microsoft.com/office/powerpoint/2010/main" val="3327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AEB63A0-0B5B-A3A1-106D-B973C133EBF0}"/>
              </a:ext>
            </a:extLst>
          </p:cNvPr>
          <p:cNvSpPr txBox="1"/>
          <p:nvPr/>
        </p:nvSpPr>
        <p:spPr>
          <a:xfrm>
            <a:off x="1691148" y="483928"/>
            <a:ext cx="6115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pix2pix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E998BF98-40B9-1665-B45D-F0DDDAB8E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86" y="1597130"/>
            <a:ext cx="7978035" cy="4391328"/>
          </a:xfrm>
          <a:prstGeom prst="rect">
            <a:avLst/>
          </a:prstGeom>
        </p:spPr>
      </p:pic>
      <p:pic>
        <p:nvPicPr>
          <p:cNvPr id="1026" name="Picture 2" descr="PatchGAN discriminator. Each value of the output matrix represents the... |  Download Scientific Diagram">
            <a:extLst>
              <a:ext uri="{FF2B5EF4-FFF2-40B4-BE49-F238E27FC236}">
                <a16:creationId xmlns:a16="http://schemas.microsoft.com/office/drawing/2014/main" id="{A4EACB71-D99C-7F95-1F63-7F811687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271" y="2000250"/>
            <a:ext cx="2952454" cy="256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597F27-2ADA-A3B2-6C39-067DB1482F77}"/>
              </a:ext>
            </a:extLst>
          </p:cNvPr>
          <p:cNvSpPr txBox="1"/>
          <p:nvPr/>
        </p:nvSpPr>
        <p:spPr>
          <a:xfrm>
            <a:off x="9242322" y="4765876"/>
            <a:ext cx="2654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patchGAN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417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/>
          <p:nvPr/>
        </p:nvSpPr>
        <p:spPr>
          <a:xfrm>
            <a:off x="1397524" y="422073"/>
            <a:ext cx="7304024" cy="620146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Results of pix2pix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图片 19" descr="穿着西装的男人的头像&#10;&#10;描述已自动生成">
            <a:extLst>
              <a:ext uri="{FF2B5EF4-FFF2-40B4-BE49-F238E27FC236}">
                <a16:creationId xmlns:a16="http://schemas.microsoft.com/office/drawing/2014/main" id="{2DF009D6-E5BA-1C1F-F2DE-A92EC9D78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2" y="3871130"/>
            <a:ext cx="1338856" cy="1350060"/>
          </a:xfrm>
          <a:prstGeom prst="rect">
            <a:avLst/>
          </a:prstGeom>
        </p:spPr>
      </p:pic>
      <p:pic>
        <p:nvPicPr>
          <p:cNvPr id="22" name="图片 21" descr="人的脸被修图的人脸&#10;&#10;中度可信度描述已自动生成">
            <a:extLst>
              <a:ext uri="{FF2B5EF4-FFF2-40B4-BE49-F238E27FC236}">
                <a16:creationId xmlns:a16="http://schemas.microsoft.com/office/drawing/2014/main" id="{3BDEF764-9FD7-9FDB-3EA3-6C3CD491F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08" y="3871130"/>
            <a:ext cx="1350060" cy="1350060"/>
          </a:xfrm>
          <a:prstGeom prst="rect">
            <a:avLst/>
          </a:prstGeom>
        </p:spPr>
      </p:pic>
      <p:pic>
        <p:nvPicPr>
          <p:cNvPr id="24" name="图片 23" descr="女人的脸&#10;&#10;描述已自动生成">
            <a:extLst>
              <a:ext uri="{FF2B5EF4-FFF2-40B4-BE49-F238E27FC236}">
                <a16:creationId xmlns:a16="http://schemas.microsoft.com/office/drawing/2014/main" id="{7CD0F85C-A99E-8706-6B62-293BFB0F8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42" y="3871130"/>
            <a:ext cx="1307795" cy="1331747"/>
          </a:xfrm>
          <a:prstGeom prst="rect">
            <a:avLst/>
          </a:prstGeom>
        </p:spPr>
      </p:pic>
      <p:pic>
        <p:nvPicPr>
          <p:cNvPr id="26" name="图片 25" descr="穿西装的男人在微笑&#10;&#10;描述已自动生成">
            <a:extLst>
              <a:ext uri="{FF2B5EF4-FFF2-40B4-BE49-F238E27FC236}">
                <a16:creationId xmlns:a16="http://schemas.microsoft.com/office/drawing/2014/main" id="{7C961123-637B-6367-F16F-29AD0C3F8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45" y="3892406"/>
            <a:ext cx="1281603" cy="130320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63FFC6B-9057-3178-139B-A01BE9C6D2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48" y="3892406"/>
            <a:ext cx="1268302" cy="131047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750475D-0A25-E805-08B4-535C159F5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370" y="3888167"/>
            <a:ext cx="1336166" cy="1310470"/>
          </a:xfrm>
          <a:prstGeom prst="rect">
            <a:avLst/>
          </a:prstGeom>
        </p:spPr>
      </p:pic>
      <p:pic>
        <p:nvPicPr>
          <p:cNvPr id="38" name="图片 37" descr="女人的脸&#10;&#10;描述已自动生成">
            <a:extLst>
              <a:ext uri="{FF2B5EF4-FFF2-40B4-BE49-F238E27FC236}">
                <a16:creationId xmlns:a16="http://schemas.microsoft.com/office/drawing/2014/main" id="{F89B037D-CA03-C987-E80E-51A40339D9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536" y="3871130"/>
            <a:ext cx="1305391" cy="1310470"/>
          </a:xfrm>
          <a:prstGeom prst="rect">
            <a:avLst/>
          </a:prstGeom>
        </p:spPr>
      </p:pic>
      <p:pic>
        <p:nvPicPr>
          <p:cNvPr id="40" name="图片 39" descr="人不同表情的照片&#10;&#10;描述已自动生成">
            <a:extLst>
              <a:ext uri="{FF2B5EF4-FFF2-40B4-BE49-F238E27FC236}">
                <a16:creationId xmlns:a16="http://schemas.microsoft.com/office/drawing/2014/main" id="{46FBEEA2-553C-8938-6A40-114588E807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37" y="1298351"/>
            <a:ext cx="5502318" cy="2217352"/>
          </a:xfrm>
          <a:prstGeom prst="rect">
            <a:avLst/>
          </a:prstGeom>
        </p:spPr>
      </p:pic>
      <p:pic>
        <p:nvPicPr>
          <p:cNvPr id="42" name="图片 41" descr="人的脸&#10;&#10;中度可信度描述已自动生成">
            <a:extLst>
              <a:ext uri="{FF2B5EF4-FFF2-40B4-BE49-F238E27FC236}">
                <a16:creationId xmlns:a16="http://schemas.microsoft.com/office/drawing/2014/main" id="{8AEC671B-8EC5-C975-AFD0-73F3FB63D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08" y="5282991"/>
            <a:ext cx="1350060" cy="1352299"/>
          </a:xfrm>
          <a:prstGeom prst="rect">
            <a:avLst/>
          </a:prstGeom>
        </p:spPr>
      </p:pic>
      <p:pic>
        <p:nvPicPr>
          <p:cNvPr id="44" name="图片 43" descr="年轻的男人在微笑&#10;&#10;描述已自动生成">
            <a:extLst>
              <a:ext uri="{FF2B5EF4-FFF2-40B4-BE49-F238E27FC236}">
                <a16:creationId xmlns:a16="http://schemas.microsoft.com/office/drawing/2014/main" id="{9012B209-2A27-F9C4-6332-43AE83B62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5" y="5282991"/>
            <a:ext cx="1338857" cy="1368104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35407D4-26F9-6CDC-D6F2-2CAA032104ED}"/>
              </a:ext>
            </a:extLst>
          </p:cNvPr>
          <p:cNvSpPr txBox="1"/>
          <p:nvPr/>
        </p:nvSpPr>
        <p:spPr>
          <a:xfrm>
            <a:off x="3493742" y="5558304"/>
            <a:ext cx="8474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It lacks robustness when tested with images sourced from the internet 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768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/>
          <p:nvPr/>
        </p:nvSpPr>
        <p:spPr>
          <a:xfrm>
            <a:off x="1397524" y="422073"/>
            <a:ext cx="2598072" cy="634896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CycleGAN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图表, 瀑布图&#10;&#10;描述已自动生成">
            <a:extLst>
              <a:ext uri="{FF2B5EF4-FFF2-40B4-BE49-F238E27FC236}">
                <a16:creationId xmlns:a16="http://schemas.microsoft.com/office/drawing/2014/main" id="{1641C0D7-D04D-38BF-B62D-EC103D7A1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864" y="1450692"/>
            <a:ext cx="6284968" cy="36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2"/>
          <p:cNvSpPr txBox="1"/>
          <p:nvPr/>
        </p:nvSpPr>
        <p:spPr>
          <a:xfrm>
            <a:off x="1397524" y="422073"/>
            <a:ext cx="8041444" cy="443166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Cycle Consistency Loss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8963" y="6547011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A26FB275-E07A-96E2-7DBA-5DAA582D9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60" y="2137298"/>
            <a:ext cx="6005080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4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/>
          <p:nvPr/>
        </p:nvSpPr>
        <p:spPr>
          <a:xfrm>
            <a:off x="1397523" y="422072"/>
            <a:ext cx="4580490" cy="629979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Results of </a:t>
            </a:r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CycleGAN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3" name="图片 22" descr="男人的脸被修图的人脸&#10;&#10;中度可信度描述已自动生成">
            <a:extLst>
              <a:ext uri="{FF2B5EF4-FFF2-40B4-BE49-F238E27FC236}">
                <a16:creationId xmlns:a16="http://schemas.microsoft.com/office/drawing/2014/main" id="{C785F5E9-D53A-9B95-165E-CDCA03AC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080" y="3940173"/>
            <a:ext cx="1350538" cy="133483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E4D8F7D-4AE1-2312-6ED4-7BB96B88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1542" y="3958463"/>
            <a:ext cx="1350538" cy="1324565"/>
          </a:xfrm>
          <a:prstGeom prst="rect">
            <a:avLst/>
          </a:prstGeom>
        </p:spPr>
      </p:pic>
      <p:pic>
        <p:nvPicPr>
          <p:cNvPr id="26" name="图片 25" descr="穿着西装的男人的头像&#10;&#10;描述已自动生成">
            <a:extLst>
              <a:ext uri="{FF2B5EF4-FFF2-40B4-BE49-F238E27FC236}">
                <a16:creationId xmlns:a16="http://schemas.microsoft.com/office/drawing/2014/main" id="{BACEDC59-441F-705D-2A40-2FBF6A12F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1" y="3955237"/>
            <a:ext cx="1320258" cy="1308522"/>
          </a:xfrm>
          <a:prstGeom prst="rect">
            <a:avLst/>
          </a:prstGeom>
        </p:spPr>
      </p:pic>
      <p:pic>
        <p:nvPicPr>
          <p:cNvPr id="28" name="图片 27" descr="男人的脸被修图的人脸&#10;&#10;描述已自动生成">
            <a:extLst>
              <a:ext uri="{FF2B5EF4-FFF2-40B4-BE49-F238E27FC236}">
                <a16:creationId xmlns:a16="http://schemas.microsoft.com/office/drawing/2014/main" id="{394E2AFB-86FF-0C8A-495C-7420DCA65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89" y="3961660"/>
            <a:ext cx="1350539" cy="1308522"/>
          </a:xfrm>
          <a:prstGeom prst="rect">
            <a:avLst/>
          </a:prstGeom>
        </p:spPr>
      </p:pic>
      <p:pic>
        <p:nvPicPr>
          <p:cNvPr id="30" name="图片 29" descr="一群年轻男人和女人&#10;&#10;描述已自动生成">
            <a:extLst>
              <a:ext uri="{FF2B5EF4-FFF2-40B4-BE49-F238E27FC236}">
                <a16:creationId xmlns:a16="http://schemas.microsoft.com/office/drawing/2014/main" id="{AE50E3C3-F316-F379-1B49-238AC72C5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27" y="1494657"/>
            <a:ext cx="5081228" cy="201797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F8601CB-DBC2-6920-F427-9BAD12949706}"/>
              </a:ext>
            </a:extLst>
          </p:cNvPr>
          <p:cNvSpPr txBox="1"/>
          <p:nvPr/>
        </p:nvSpPr>
        <p:spPr>
          <a:xfrm>
            <a:off x="1858631" y="5584820"/>
            <a:ext cx="8474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Not enough geometric changes! It can only change the texture and style of the input images!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549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2"/>
          <p:cNvSpPr txBox="1"/>
          <p:nvPr/>
        </p:nvSpPr>
        <p:spPr>
          <a:xfrm>
            <a:off x="1742964" y="411913"/>
            <a:ext cx="8010636" cy="640139"/>
          </a:xfrm>
          <a:prstGeom prst="rect">
            <a:avLst/>
          </a:prstGeom>
          <a:noFill/>
        </p:spPr>
        <p:txBody>
          <a:bodyPr wrap="square" lIns="109727" tIns="54863" rIns="109727" bIns="54863" rtlCol="0">
            <a:no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Limitations of pix2pix and </a:t>
            </a:r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cycleGAN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13D666-2FC5-A8F3-6D66-6026992E0F46}"/>
              </a:ext>
            </a:extLst>
          </p:cNvPr>
          <p:cNvSpPr txBox="1"/>
          <p:nvPr/>
        </p:nvSpPr>
        <p:spPr>
          <a:xfrm>
            <a:off x="530663" y="1691147"/>
            <a:ext cx="11386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pix2pix model lacks robustness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Hyperparameter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Replace U-Net with more a advanced generator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Use pretrained VGG-19 to supervise the output in different levels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cycleGAN</a:t>
            </a:r>
            <a:r>
              <a:rPr lang="en-US" altLang="zh-CN" sz="2400" dirty="0"/>
              <a:t> model fails to perform geometric changes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Hyperparameter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Add two traditional discriminator to evaluate the shape of the output images 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8779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q2q5xqo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宽屏</PresentationFormat>
  <Paragraphs>50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Söhne</vt:lpstr>
      <vt:lpstr>微软雅黑</vt:lpstr>
      <vt:lpstr>等线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国家奖学金</dc:title>
  <dc:creator/>
  <cp:keywords>www.1ppt.com</cp:keywords>
  <dc:description>www.1ppt.com</dc:description>
  <cp:lastModifiedBy/>
  <cp:revision>1</cp:revision>
  <dcterms:created xsi:type="dcterms:W3CDTF">2021-10-23T00:49:02Z</dcterms:created>
  <dcterms:modified xsi:type="dcterms:W3CDTF">2023-04-20T05:48:00Z</dcterms:modified>
</cp:coreProperties>
</file>